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8" r:id="rId3"/>
    <p:sldId id="257" r:id="rId4"/>
    <p:sldId id="256" r:id="rId5"/>
    <p:sldId id="259" r:id="rId6"/>
    <p:sldId id="260" r:id="rId7"/>
    <p:sldId id="261" r:id="rId8"/>
    <p:sldId id="262" r:id="rId9"/>
    <p:sldId id="263" r:id="rId10"/>
    <p:sldId id="264" r:id="rId11"/>
    <p:sldId id="265"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07"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1FD6D-4DD6-4ED5-B882-B4EBB5C52AEF}" type="datetimeFigureOut">
              <a:rPr lang="en-US" smtClean="0"/>
              <a:pPr/>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6A6BC-C150-47DE-81F5-F91CA17F820B}" type="slidenum">
              <a:rPr lang="en-US" smtClean="0"/>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1FD6D-4DD6-4ED5-B882-B4EBB5C52AEF}" type="datetimeFigureOut">
              <a:rPr lang="en-US" smtClean="0"/>
              <a:pPr/>
              <a:t>10/21/2018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66A6BC-C150-47DE-81F5-F91CA17F820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42682" y="1600200"/>
            <a:ext cx="7658637" cy="3657600"/>
          </a:xfrm>
          <a:prstGeom prst="rect">
            <a:avLst/>
          </a:prstGeom>
          <a:noFill/>
          <a:ln w="9525">
            <a:noFill/>
            <a:miter lim="800000"/>
            <a:headEnd/>
            <a:tailEnd/>
          </a:ln>
        </p:spPr>
      </p:pic>
      <p:pic>
        <p:nvPicPr>
          <p:cNvPr id="3" name="Picture 2" descr="The Gospel Preached Graphic.JPG"/>
          <p:cNvPicPr>
            <a:picLocks noChangeAspect="1"/>
          </p:cNvPicPr>
          <p:nvPr/>
        </p:nvPicPr>
        <p:blipFill>
          <a:blip r:embed="rId3" cstate="print"/>
          <a:stretch>
            <a:fillRect/>
          </a:stretch>
        </p:blipFill>
        <p:spPr>
          <a:xfrm>
            <a:off x="6388820" y="5186363"/>
            <a:ext cx="2755180" cy="1671637"/>
          </a:xfrm>
          <a:prstGeom prst="rect">
            <a:avLst/>
          </a:prstGeom>
        </p:spPr>
      </p:pic>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establishing biblical authority"/>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057400"/>
            <a:ext cx="6400800" cy="1752600"/>
          </a:xfrm>
        </p:spPr>
        <p:txBody>
          <a:bodyPr>
            <a:noAutofit/>
          </a:bodyPr>
          <a:lstStyle/>
          <a:p>
            <a:r>
              <a:rPr lang="en-US" sz="4000" dirty="0" smtClean="0">
                <a:ln>
                  <a:solidFill>
                    <a:schemeClr val="tx1"/>
                  </a:solidFill>
                </a:ln>
                <a:solidFill>
                  <a:srgbClr val="663300"/>
                </a:solidFill>
                <a:latin typeface="Impact" pitchFamily="34" charset="0"/>
              </a:rPr>
              <a:t>“Speak where the bible speaks and be silent where the bible is silent.”</a:t>
            </a:r>
            <a:endParaRPr lang="en-US" sz="4000" dirty="0">
              <a:ln>
                <a:solidFill>
                  <a:schemeClr val="tx1"/>
                </a:solidFill>
              </a:ln>
              <a:solidFill>
                <a:srgbClr val="663300"/>
              </a:solidFill>
              <a:latin typeface="Impact" pitchFamily="34" charset="0"/>
            </a:endParaRPr>
          </a:p>
        </p:txBody>
      </p:sp>
      <p:sp>
        <p:nvSpPr>
          <p:cNvPr id="4" name="Title 1"/>
          <p:cNvSpPr>
            <a:spLocks noGrp="1"/>
          </p:cNvSpPr>
          <p:nvPr>
            <p:ph type="ctrTitle"/>
          </p:nvPr>
        </p:nvSpPr>
        <p:spPr>
          <a:xfrm>
            <a:off x="685800" y="228600"/>
            <a:ext cx="7772400" cy="1470025"/>
          </a:xfrm>
        </p:spPr>
        <p:txBody>
          <a:bodyPr/>
          <a:lstStyle/>
          <a:p>
            <a:r>
              <a:rPr lang="en-US" dirty="0" smtClean="0">
                <a:latin typeface="Impact" pitchFamily="34" charset="0"/>
              </a:rPr>
              <a:t>How to Establish Biblical Authority</a:t>
            </a:r>
            <a:endParaRPr lang="en-US" dirty="0">
              <a:latin typeface="Impact" pitchFamily="34" charset="0"/>
            </a:endParaRPr>
          </a:p>
        </p:txBody>
      </p:sp>
      <p:sp>
        <p:nvSpPr>
          <p:cNvPr id="5" name="Subtitle 2"/>
          <p:cNvSpPr txBox="1">
            <a:spLocks/>
          </p:cNvSpPr>
          <p:nvPr/>
        </p:nvSpPr>
        <p:spPr>
          <a:xfrm>
            <a:off x="1524000" y="4343400"/>
            <a:ext cx="6400800" cy="17526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0" i="0" u="none" strike="noStrike" kern="1200" cap="none" spc="0" normalizeH="0" baseline="0" noProof="0" dirty="0" smtClean="0">
                <a:ln>
                  <a:solidFill>
                    <a:schemeClr val="tx1"/>
                  </a:solidFill>
                </a:ln>
                <a:solidFill>
                  <a:srgbClr val="663300"/>
                </a:solidFill>
                <a:effectLst/>
                <a:uLnTx/>
                <a:uFillTx/>
                <a:latin typeface="Impact" pitchFamily="34" charset="0"/>
                <a:ea typeface="+mn-ea"/>
                <a:cs typeface="+mn-cs"/>
              </a:rPr>
              <a:t>“Though it is</a:t>
            </a:r>
            <a:r>
              <a:rPr kumimoji="0" lang="en-US" sz="4000" b="0" i="0" u="none" strike="noStrike" kern="1200" cap="none" spc="0" normalizeH="0" noProof="0" dirty="0" smtClean="0">
                <a:ln>
                  <a:solidFill>
                    <a:schemeClr val="tx1"/>
                  </a:solidFill>
                </a:ln>
                <a:solidFill>
                  <a:srgbClr val="663300"/>
                </a:solidFill>
                <a:effectLst/>
                <a:uLnTx/>
                <a:uFillTx/>
                <a:latin typeface="Impact" pitchFamily="34" charset="0"/>
                <a:ea typeface="+mn-ea"/>
                <a:cs typeface="+mn-cs"/>
              </a:rPr>
              <a:t> a biblical principle, it is not a bible phrase.”</a:t>
            </a:r>
            <a:endParaRPr kumimoji="0" lang="en-US" sz="4000" b="0" i="0" u="none" strike="noStrike" kern="1200" cap="none" spc="0" normalizeH="0" baseline="0" noProof="0" dirty="0">
              <a:ln>
                <a:solidFill>
                  <a:schemeClr val="tx1"/>
                </a:solidFill>
              </a:ln>
              <a:solidFill>
                <a:srgbClr val="663300"/>
              </a:solidFill>
              <a:effectLst/>
              <a:uLnTx/>
              <a:uFillTx/>
              <a:latin typeface="Impact" pitchFamily="34" charset="0"/>
              <a:ea typeface="+mn-ea"/>
              <a:cs typeface="+mn-cs"/>
            </a:endParaRPr>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305800" cy="1470025"/>
          </a:xfrm>
        </p:spPr>
        <p:txBody>
          <a:bodyPr/>
          <a:lstStyle/>
          <a:p>
            <a:r>
              <a:rPr lang="en-US" dirty="0" smtClean="0">
                <a:latin typeface="Impact" pitchFamily="34" charset="0"/>
              </a:rPr>
              <a:t>How to Establish Biblical Authority</a:t>
            </a:r>
            <a:endParaRPr lang="en-US" dirty="0">
              <a:latin typeface="Impact" pitchFamily="34" charset="0"/>
            </a:endParaRPr>
          </a:p>
        </p:txBody>
      </p:sp>
      <p:sp>
        <p:nvSpPr>
          <p:cNvPr id="3" name="Subtitle 2"/>
          <p:cNvSpPr>
            <a:spLocks noGrp="1"/>
          </p:cNvSpPr>
          <p:nvPr>
            <p:ph type="subTitle" idx="1"/>
          </p:nvPr>
        </p:nvSpPr>
        <p:spPr>
          <a:xfrm>
            <a:off x="152400" y="609600"/>
            <a:ext cx="8839200" cy="6248400"/>
          </a:xfrm>
        </p:spPr>
        <p:txBody>
          <a:bodyPr>
            <a:noAutofit/>
          </a:bodyPr>
          <a:lstStyle/>
          <a:p>
            <a:r>
              <a:rPr lang="en-US" u="sng" dirty="0" smtClean="0">
                <a:ln>
                  <a:solidFill>
                    <a:schemeClr val="tx1"/>
                  </a:solidFill>
                </a:ln>
                <a:solidFill>
                  <a:schemeClr val="tx1">
                    <a:lumMod val="50000"/>
                    <a:lumOff val="50000"/>
                  </a:schemeClr>
                </a:solidFill>
                <a:latin typeface="Impact" pitchFamily="34" charset="0"/>
              </a:rPr>
              <a:t>The Lord’s Supper</a:t>
            </a:r>
          </a:p>
          <a:p>
            <a:pPr algn="l">
              <a:buFont typeface="Arial" pitchFamily="34" charset="0"/>
              <a:buChar char="•"/>
            </a:pPr>
            <a:r>
              <a:rPr lang="en-US" u="sng" dirty="0" smtClean="0">
                <a:ln>
                  <a:solidFill>
                    <a:schemeClr val="tx1"/>
                  </a:solidFill>
                </a:ln>
                <a:solidFill>
                  <a:srgbClr val="C00000"/>
                </a:solidFill>
                <a:latin typeface="Impact" pitchFamily="34" charset="0"/>
              </a:rPr>
              <a:t>Express Command</a:t>
            </a:r>
            <a:r>
              <a:rPr lang="en-US" dirty="0" smtClean="0">
                <a:ln>
                  <a:solidFill>
                    <a:schemeClr val="tx1"/>
                  </a:solidFill>
                </a:ln>
                <a:solidFill>
                  <a:schemeClr val="tx1">
                    <a:lumMod val="65000"/>
                    <a:lumOff val="35000"/>
                  </a:schemeClr>
                </a:solidFill>
                <a:latin typeface="Impact" pitchFamily="34" charset="0"/>
              </a:rPr>
              <a:t>:  </a:t>
            </a:r>
            <a:r>
              <a:rPr lang="en-US" dirty="0" smtClean="0">
                <a:ln>
                  <a:solidFill>
                    <a:schemeClr val="tx1"/>
                  </a:solidFill>
                </a:ln>
                <a:solidFill>
                  <a:srgbClr val="663300"/>
                </a:solidFill>
                <a:latin typeface="Impact" pitchFamily="34" charset="0"/>
              </a:rPr>
              <a:t>“This do in remembrance of Me.” 1 Corinthians 11:23-24</a:t>
            </a:r>
            <a:endParaRPr lang="en-US" u="sng" dirty="0" smtClean="0">
              <a:ln>
                <a:solidFill>
                  <a:schemeClr val="tx1"/>
                </a:solidFill>
              </a:ln>
              <a:solidFill>
                <a:srgbClr val="663300"/>
              </a:solidFill>
              <a:latin typeface="Impact" pitchFamily="34" charset="0"/>
            </a:endParaRPr>
          </a:p>
          <a:p>
            <a:pPr algn="l">
              <a:buFont typeface="Arial" pitchFamily="34" charset="0"/>
              <a:buChar char="•"/>
            </a:pPr>
            <a:r>
              <a:rPr lang="en-US" u="sng" dirty="0" smtClean="0">
                <a:ln>
                  <a:solidFill>
                    <a:schemeClr val="tx1"/>
                  </a:solidFill>
                </a:ln>
                <a:solidFill>
                  <a:srgbClr val="C00000"/>
                </a:solidFill>
                <a:latin typeface="Impact" pitchFamily="34" charset="0"/>
              </a:rPr>
              <a:t>Approved Example</a:t>
            </a:r>
            <a:r>
              <a:rPr lang="en-US" dirty="0" smtClean="0">
                <a:ln>
                  <a:solidFill>
                    <a:schemeClr val="tx1"/>
                  </a:solidFill>
                </a:ln>
                <a:solidFill>
                  <a:schemeClr val="tx1">
                    <a:lumMod val="65000"/>
                    <a:lumOff val="35000"/>
                  </a:schemeClr>
                </a:solidFill>
                <a:latin typeface="Impact" pitchFamily="34" charset="0"/>
              </a:rPr>
              <a:t>: </a:t>
            </a:r>
            <a:r>
              <a:rPr lang="en-US" dirty="0" smtClean="0">
                <a:ln>
                  <a:solidFill>
                    <a:schemeClr val="tx1"/>
                  </a:solidFill>
                </a:ln>
                <a:solidFill>
                  <a:srgbClr val="663300"/>
                </a:solidFill>
                <a:latin typeface="Impact" pitchFamily="34" charset="0"/>
              </a:rPr>
              <a:t>“And upon the first day of the week, when the disciples came together to break bread.”  Acts 20:7</a:t>
            </a:r>
          </a:p>
          <a:p>
            <a:pPr algn="l">
              <a:buFont typeface="Arial" pitchFamily="34" charset="0"/>
              <a:buChar char="•"/>
            </a:pPr>
            <a:r>
              <a:rPr lang="en-US" u="sng" dirty="0" smtClean="0">
                <a:ln>
                  <a:solidFill>
                    <a:schemeClr val="tx1"/>
                  </a:solidFill>
                </a:ln>
                <a:solidFill>
                  <a:srgbClr val="C00000"/>
                </a:solidFill>
                <a:latin typeface="Impact" pitchFamily="34" charset="0"/>
              </a:rPr>
              <a:t>Necessary Inference</a:t>
            </a:r>
            <a:r>
              <a:rPr lang="en-US" dirty="0" smtClean="0">
                <a:ln>
                  <a:solidFill>
                    <a:schemeClr val="tx1"/>
                  </a:solidFill>
                </a:ln>
                <a:solidFill>
                  <a:schemeClr val="tx1">
                    <a:lumMod val="65000"/>
                    <a:lumOff val="35000"/>
                  </a:schemeClr>
                </a:solidFill>
                <a:latin typeface="Impact" pitchFamily="34" charset="0"/>
              </a:rPr>
              <a:t>:  </a:t>
            </a:r>
            <a:r>
              <a:rPr lang="en-US" dirty="0" smtClean="0">
                <a:ln>
                  <a:solidFill>
                    <a:schemeClr val="tx1"/>
                  </a:solidFill>
                </a:ln>
                <a:solidFill>
                  <a:srgbClr val="663300"/>
                </a:solidFill>
                <a:latin typeface="Impact" pitchFamily="34" charset="0"/>
              </a:rPr>
              <a:t>“The first day of the week…to break bread.”  </a:t>
            </a:r>
            <a:r>
              <a:rPr lang="en-US" i="1" dirty="0" smtClean="0">
                <a:ln>
                  <a:solidFill>
                    <a:schemeClr val="tx1"/>
                  </a:solidFill>
                </a:ln>
                <a:solidFill>
                  <a:schemeClr val="tx2">
                    <a:lumMod val="75000"/>
                  </a:schemeClr>
                </a:solidFill>
                <a:latin typeface="Impact" pitchFamily="34" charset="0"/>
              </a:rPr>
              <a:t>Means as regularly as the day comes </a:t>
            </a:r>
            <a:r>
              <a:rPr lang="en-US" dirty="0" smtClean="0">
                <a:ln>
                  <a:solidFill>
                    <a:schemeClr val="tx1"/>
                  </a:solidFill>
                </a:ln>
                <a:solidFill>
                  <a:schemeClr val="tx1">
                    <a:lumMod val="95000"/>
                    <a:lumOff val="5000"/>
                  </a:schemeClr>
                </a:solidFill>
                <a:latin typeface="Impact" pitchFamily="34" charset="0"/>
              </a:rPr>
              <a:t>COMPARE</a:t>
            </a:r>
            <a:r>
              <a:rPr lang="en-US" dirty="0" smtClean="0">
                <a:ln>
                  <a:solidFill>
                    <a:schemeClr val="tx1"/>
                  </a:solidFill>
                </a:ln>
                <a:solidFill>
                  <a:schemeClr val="tx1">
                    <a:lumMod val="65000"/>
                    <a:lumOff val="35000"/>
                  </a:schemeClr>
                </a:solidFill>
                <a:latin typeface="Impact" pitchFamily="34" charset="0"/>
              </a:rPr>
              <a:t> </a:t>
            </a:r>
            <a:r>
              <a:rPr lang="en-US" dirty="0" smtClean="0">
                <a:ln>
                  <a:solidFill>
                    <a:schemeClr val="tx1"/>
                  </a:solidFill>
                </a:ln>
                <a:solidFill>
                  <a:srgbClr val="663300"/>
                </a:solidFill>
                <a:latin typeface="Impact" pitchFamily="34" charset="0"/>
              </a:rPr>
              <a:t>“The </a:t>
            </a:r>
            <a:r>
              <a:rPr lang="en-US" dirty="0">
                <a:ln>
                  <a:solidFill>
                    <a:schemeClr val="tx1"/>
                  </a:solidFill>
                </a:ln>
                <a:solidFill>
                  <a:srgbClr val="663300"/>
                </a:solidFill>
                <a:latin typeface="Impact" pitchFamily="34" charset="0"/>
              </a:rPr>
              <a:t>S</a:t>
            </a:r>
            <a:r>
              <a:rPr lang="en-US" dirty="0" smtClean="0">
                <a:ln>
                  <a:solidFill>
                    <a:schemeClr val="tx1"/>
                  </a:solidFill>
                </a:ln>
                <a:solidFill>
                  <a:srgbClr val="663300"/>
                </a:solidFill>
                <a:latin typeface="Impact" pitchFamily="34" charset="0"/>
              </a:rPr>
              <a:t>abbath day…to keep it holy.”  </a:t>
            </a:r>
            <a:r>
              <a:rPr lang="en-US" dirty="0" smtClean="0">
                <a:ln>
                  <a:solidFill>
                    <a:schemeClr val="tx1"/>
                  </a:solidFill>
                </a:ln>
                <a:solidFill>
                  <a:schemeClr val="tx2">
                    <a:lumMod val="60000"/>
                    <a:lumOff val="40000"/>
                  </a:schemeClr>
                </a:solidFill>
                <a:latin typeface="Impact" pitchFamily="34" charset="0"/>
              </a:rPr>
              <a:t>HOW OFTEN?</a:t>
            </a:r>
          </a:p>
          <a:p>
            <a:pPr algn="l">
              <a:buFont typeface="Arial" pitchFamily="34" charset="0"/>
              <a:buChar char="•"/>
            </a:pPr>
            <a:r>
              <a:rPr lang="en-US" u="sng" dirty="0" smtClean="0">
                <a:ln>
                  <a:solidFill>
                    <a:schemeClr val="tx1"/>
                  </a:solidFill>
                </a:ln>
                <a:solidFill>
                  <a:srgbClr val="C00000"/>
                </a:solidFill>
                <a:latin typeface="Impact" pitchFamily="34" charset="0"/>
              </a:rPr>
              <a:t>Expediency</a:t>
            </a:r>
            <a:r>
              <a:rPr lang="en-US" dirty="0" smtClean="0">
                <a:ln>
                  <a:solidFill>
                    <a:schemeClr val="tx1"/>
                  </a:solidFill>
                </a:ln>
                <a:solidFill>
                  <a:schemeClr val="tx1">
                    <a:lumMod val="65000"/>
                    <a:lumOff val="35000"/>
                  </a:schemeClr>
                </a:solidFill>
                <a:latin typeface="Impact" pitchFamily="34" charset="0"/>
              </a:rPr>
              <a:t>: </a:t>
            </a:r>
            <a:r>
              <a:rPr lang="en-US" dirty="0" smtClean="0">
                <a:ln>
                  <a:solidFill>
                    <a:schemeClr val="tx1"/>
                  </a:solidFill>
                </a:ln>
                <a:solidFill>
                  <a:srgbClr val="663300"/>
                </a:solidFill>
                <a:latin typeface="Impact" pitchFamily="34" charset="0"/>
              </a:rPr>
              <a:t>ANY HOUR WITHIN THE FIRST DAY OF THE WEEK.</a:t>
            </a:r>
            <a:endParaRPr lang="en-US" u="sng" dirty="0" smtClean="0">
              <a:ln>
                <a:solidFill>
                  <a:schemeClr val="tx1"/>
                </a:solidFill>
              </a:ln>
              <a:solidFill>
                <a:srgbClr val="663300"/>
              </a:solidFill>
              <a:latin typeface="Impact" pitchFamily="34" charset="0"/>
            </a:endParaRPr>
          </a:p>
        </p:txBody>
      </p:sp>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97346"/>
            <a:ext cx="8915400" cy="6463308"/>
          </a:xfrm>
          <a:prstGeom prst="rect">
            <a:avLst/>
          </a:prstGeom>
          <a:noFill/>
        </p:spPr>
        <p:txBody>
          <a:bodyPr wrap="square" rtlCol="0">
            <a:spAutoFit/>
          </a:bodyPr>
          <a:lstStyle/>
          <a:p>
            <a:pPr algn="just"/>
            <a:r>
              <a:rPr lang="en-US" sz="4000" b="1" dirty="0" smtClean="0">
                <a:latin typeface="AngsanaUPC" pitchFamily="18" charset="-34"/>
                <a:cs typeface="AngsanaUPC" pitchFamily="18" charset="-34"/>
              </a:rPr>
              <a:t>“The clear, unmistakable import of the language used necessarily implies that they observed the Lord's Supper upon the first day of the week as regularly as that day came.  We have here a comparison between the command for the observance of the Sabbath and the observance of the Lord's Supper upon the first day of the week.  If ‘...</a:t>
            </a:r>
            <a:r>
              <a:rPr lang="en-US" sz="4000" b="1" i="1" dirty="0" smtClean="0">
                <a:latin typeface="AngsanaUPC" pitchFamily="18" charset="-34"/>
                <a:cs typeface="AngsanaUPC" pitchFamily="18" charset="-34"/>
              </a:rPr>
              <a:t>the Sabbath day, to keep it holy</a:t>
            </a:r>
            <a:r>
              <a:rPr lang="en-US" sz="4000" b="1" dirty="0" smtClean="0">
                <a:latin typeface="AngsanaUPC" pitchFamily="18" charset="-34"/>
                <a:cs typeface="AngsanaUPC" pitchFamily="18" charset="-34"/>
              </a:rPr>
              <a:t>,’ meant every Sabbath day as regularly as it came, then ‘</a:t>
            </a:r>
            <a:r>
              <a:rPr lang="en-US" sz="4000" b="1" i="1" dirty="0" smtClean="0">
                <a:latin typeface="AngsanaUPC" pitchFamily="18" charset="-34"/>
                <a:cs typeface="AngsanaUPC" pitchFamily="18" charset="-34"/>
              </a:rPr>
              <a:t>the first day of the week to break bread</a:t>
            </a:r>
            <a:r>
              <a:rPr lang="en-US" sz="4000" b="1" dirty="0" smtClean="0">
                <a:latin typeface="AngsanaUPC" pitchFamily="18" charset="-34"/>
                <a:cs typeface="AngsanaUPC" pitchFamily="18" charset="-34"/>
              </a:rPr>
              <a:t>’ means every first day of the week as regularly as it comes.”</a:t>
            </a:r>
            <a:r>
              <a:rPr lang="en-US" sz="3600" dirty="0" smtClean="0">
                <a:latin typeface="AngsanaUPC" pitchFamily="18" charset="-34"/>
                <a:cs typeface="AngsanaUPC" pitchFamily="18" charset="-34"/>
              </a:rPr>
              <a:t>			</a:t>
            </a:r>
            <a:r>
              <a:rPr lang="en-US" sz="3200" dirty="0" smtClean="0">
                <a:latin typeface="AngsanaUPC" pitchFamily="18" charset="-34"/>
                <a:cs typeface="AngsanaUPC" pitchFamily="18" charset="-34"/>
              </a:rPr>
              <a:t>-Roy E. Cogdill	November 18, 1957</a:t>
            </a:r>
          </a:p>
          <a:p>
            <a:endParaRPr lang="en-US" dirty="0"/>
          </a:p>
        </p:txBody>
      </p:sp>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305800" cy="1470025"/>
          </a:xfrm>
        </p:spPr>
        <p:txBody>
          <a:bodyPr/>
          <a:lstStyle/>
          <a:p>
            <a:r>
              <a:rPr lang="en-US" dirty="0" smtClean="0">
                <a:latin typeface="Impact" pitchFamily="34" charset="0"/>
              </a:rPr>
              <a:t>How to Establish Biblical Authority</a:t>
            </a:r>
            <a:endParaRPr lang="en-US" dirty="0">
              <a:latin typeface="Impact" pitchFamily="34" charset="0"/>
            </a:endParaRPr>
          </a:p>
        </p:txBody>
      </p:sp>
      <p:sp>
        <p:nvSpPr>
          <p:cNvPr id="3" name="Subtitle 2"/>
          <p:cNvSpPr>
            <a:spLocks noGrp="1"/>
          </p:cNvSpPr>
          <p:nvPr>
            <p:ph type="subTitle" idx="1"/>
          </p:nvPr>
        </p:nvSpPr>
        <p:spPr>
          <a:xfrm>
            <a:off x="152400" y="1143000"/>
            <a:ext cx="8839200" cy="5486400"/>
          </a:xfrm>
        </p:spPr>
        <p:txBody>
          <a:bodyPr>
            <a:normAutofit fontScale="85000" lnSpcReduction="20000"/>
          </a:bodyPr>
          <a:lstStyle/>
          <a:p>
            <a:r>
              <a:rPr lang="en-US" sz="3600" u="sng" dirty="0" smtClean="0">
                <a:ln>
                  <a:solidFill>
                    <a:sysClr val="windowText" lastClr="000000"/>
                  </a:solidFill>
                </a:ln>
                <a:solidFill>
                  <a:schemeClr val="tx1">
                    <a:lumMod val="50000"/>
                    <a:lumOff val="50000"/>
                  </a:schemeClr>
                </a:solidFill>
                <a:latin typeface="Impact" pitchFamily="34" charset="0"/>
              </a:rPr>
              <a:t>The Lord’s Supper</a:t>
            </a:r>
          </a:p>
          <a:p>
            <a:endParaRPr lang="en-US" sz="3600" u="sng" dirty="0" smtClean="0">
              <a:ln>
                <a:solidFill>
                  <a:sysClr val="windowText" lastClr="000000"/>
                </a:solidFill>
              </a:ln>
              <a:solidFill>
                <a:schemeClr val="tx1">
                  <a:lumMod val="50000"/>
                  <a:lumOff val="50000"/>
                </a:schemeClr>
              </a:solidFill>
              <a:latin typeface="Impact" pitchFamily="34" charset="0"/>
            </a:endParaRPr>
          </a:p>
          <a:p>
            <a:pPr algn="l">
              <a:buFont typeface="Arial" pitchFamily="34" charset="0"/>
              <a:buChar char="•"/>
            </a:pPr>
            <a:r>
              <a:rPr lang="en-US" sz="3600" u="sng" dirty="0" smtClean="0">
                <a:ln>
                  <a:solidFill>
                    <a:sysClr val="windowText" lastClr="000000"/>
                  </a:solidFill>
                </a:ln>
                <a:solidFill>
                  <a:srgbClr val="C00000"/>
                </a:solidFill>
                <a:latin typeface="Impact" pitchFamily="34" charset="0"/>
              </a:rPr>
              <a:t>Express Command</a:t>
            </a:r>
            <a:r>
              <a:rPr lang="en-US" sz="3600" dirty="0" smtClean="0">
                <a:ln>
                  <a:solidFill>
                    <a:sysClr val="windowText" lastClr="000000"/>
                  </a:solidFill>
                </a:ln>
                <a:solidFill>
                  <a:schemeClr val="tx1">
                    <a:lumMod val="65000"/>
                    <a:lumOff val="35000"/>
                  </a:schemeClr>
                </a:solidFill>
                <a:latin typeface="Impact" pitchFamily="34" charset="0"/>
              </a:rPr>
              <a:t>:  “This do in remembrance of Me.” 1 Corinthians 11:23-24</a:t>
            </a:r>
            <a:endParaRPr lang="en-US" sz="3600" u="sng" dirty="0" smtClean="0">
              <a:ln>
                <a:solidFill>
                  <a:sysClr val="windowText" lastClr="000000"/>
                </a:solidFill>
              </a:ln>
              <a:solidFill>
                <a:schemeClr val="tx1">
                  <a:lumMod val="65000"/>
                  <a:lumOff val="35000"/>
                </a:schemeClr>
              </a:solidFill>
              <a:latin typeface="Impact" pitchFamily="34" charset="0"/>
            </a:endParaRPr>
          </a:p>
          <a:p>
            <a:pPr algn="l">
              <a:buFont typeface="Arial" pitchFamily="34" charset="0"/>
              <a:buChar char="•"/>
            </a:pPr>
            <a:r>
              <a:rPr lang="en-US" sz="3600" u="sng" dirty="0" smtClean="0">
                <a:ln>
                  <a:solidFill>
                    <a:sysClr val="windowText" lastClr="000000"/>
                  </a:solidFill>
                </a:ln>
                <a:solidFill>
                  <a:srgbClr val="C00000"/>
                </a:solidFill>
                <a:latin typeface="Impact" pitchFamily="34" charset="0"/>
              </a:rPr>
              <a:t>Approved Example</a:t>
            </a:r>
            <a:r>
              <a:rPr lang="en-US" sz="3600" dirty="0" smtClean="0">
                <a:ln>
                  <a:solidFill>
                    <a:sysClr val="windowText" lastClr="000000"/>
                  </a:solidFill>
                </a:ln>
                <a:solidFill>
                  <a:schemeClr val="tx1">
                    <a:lumMod val="65000"/>
                    <a:lumOff val="35000"/>
                  </a:schemeClr>
                </a:solidFill>
                <a:latin typeface="Impact" pitchFamily="34" charset="0"/>
              </a:rPr>
              <a:t>: “And upon the first day of the week, when the disciples came together to break bread.”  Acts 20:7</a:t>
            </a:r>
          </a:p>
          <a:p>
            <a:pPr algn="l">
              <a:buFont typeface="Arial" pitchFamily="34" charset="0"/>
              <a:buChar char="•"/>
            </a:pPr>
            <a:r>
              <a:rPr lang="en-US" sz="3600" u="sng" dirty="0" smtClean="0">
                <a:ln>
                  <a:solidFill>
                    <a:sysClr val="windowText" lastClr="000000"/>
                  </a:solidFill>
                </a:ln>
                <a:solidFill>
                  <a:srgbClr val="C00000"/>
                </a:solidFill>
                <a:latin typeface="Impact" pitchFamily="34" charset="0"/>
              </a:rPr>
              <a:t>Necessary Inference</a:t>
            </a:r>
            <a:r>
              <a:rPr lang="en-US" sz="3600" dirty="0" smtClean="0">
                <a:ln>
                  <a:solidFill>
                    <a:sysClr val="windowText" lastClr="000000"/>
                  </a:solidFill>
                </a:ln>
                <a:solidFill>
                  <a:schemeClr val="tx1">
                    <a:lumMod val="65000"/>
                    <a:lumOff val="35000"/>
                  </a:schemeClr>
                </a:solidFill>
                <a:latin typeface="Impact" pitchFamily="34" charset="0"/>
              </a:rPr>
              <a:t>:  “The first day of the week…to break bread.”  </a:t>
            </a:r>
            <a:r>
              <a:rPr lang="en-US" sz="3600" i="1" dirty="0" smtClean="0">
                <a:ln>
                  <a:solidFill>
                    <a:sysClr val="windowText" lastClr="000000"/>
                  </a:solidFill>
                </a:ln>
                <a:solidFill>
                  <a:schemeClr val="tx2">
                    <a:lumMod val="75000"/>
                  </a:schemeClr>
                </a:solidFill>
                <a:latin typeface="Impact" pitchFamily="34" charset="0"/>
              </a:rPr>
              <a:t>Means as regularly as the day comes </a:t>
            </a:r>
            <a:r>
              <a:rPr lang="en-US" sz="3600" dirty="0" smtClean="0">
                <a:ln>
                  <a:solidFill>
                    <a:sysClr val="windowText" lastClr="000000"/>
                  </a:solidFill>
                </a:ln>
                <a:solidFill>
                  <a:schemeClr val="tx1">
                    <a:lumMod val="95000"/>
                    <a:lumOff val="5000"/>
                  </a:schemeClr>
                </a:solidFill>
                <a:latin typeface="Impact" pitchFamily="34" charset="0"/>
              </a:rPr>
              <a:t>COMPARE</a:t>
            </a:r>
            <a:r>
              <a:rPr lang="en-US" sz="3600" dirty="0" smtClean="0">
                <a:ln>
                  <a:solidFill>
                    <a:sysClr val="windowText" lastClr="000000"/>
                  </a:solidFill>
                </a:ln>
                <a:solidFill>
                  <a:schemeClr val="tx1">
                    <a:lumMod val="65000"/>
                    <a:lumOff val="35000"/>
                  </a:schemeClr>
                </a:solidFill>
                <a:latin typeface="Impact" pitchFamily="34" charset="0"/>
              </a:rPr>
              <a:t> “The </a:t>
            </a:r>
            <a:r>
              <a:rPr lang="en-US" sz="3600" dirty="0">
                <a:ln>
                  <a:solidFill>
                    <a:sysClr val="windowText" lastClr="000000"/>
                  </a:solidFill>
                </a:ln>
                <a:solidFill>
                  <a:schemeClr val="tx1">
                    <a:lumMod val="65000"/>
                    <a:lumOff val="35000"/>
                  </a:schemeClr>
                </a:solidFill>
                <a:latin typeface="Impact" pitchFamily="34" charset="0"/>
              </a:rPr>
              <a:t>S</a:t>
            </a:r>
            <a:r>
              <a:rPr lang="en-US" sz="3600" dirty="0" smtClean="0">
                <a:ln>
                  <a:solidFill>
                    <a:sysClr val="windowText" lastClr="000000"/>
                  </a:solidFill>
                </a:ln>
                <a:solidFill>
                  <a:schemeClr val="tx1">
                    <a:lumMod val="65000"/>
                    <a:lumOff val="35000"/>
                  </a:schemeClr>
                </a:solidFill>
                <a:latin typeface="Impact" pitchFamily="34" charset="0"/>
              </a:rPr>
              <a:t>abbath day…to keep it holy.”  </a:t>
            </a:r>
            <a:r>
              <a:rPr lang="en-US" sz="3600" dirty="0" smtClean="0">
                <a:ln>
                  <a:solidFill>
                    <a:sysClr val="windowText" lastClr="000000"/>
                  </a:solidFill>
                </a:ln>
                <a:solidFill>
                  <a:schemeClr val="tx2">
                    <a:lumMod val="60000"/>
                    <a:lumOff val="40000"/>
                  </a:schemeClr>
                </a:solidFill>
                <a:latin typeface="Impact" pitchFamily="34" charset="0"/>
              </a:rPr>
              <a:t>HOW OFTEN?</a:t>
            </a:r>
          </a:p>
          <a:p>
            <a:pPr algn="l">
              <a:buFont typeface="Arial" pitchFamily="34" charset="0"/>
              <a:buChar char="•"/>
            </a:pPr>
            <a:r>
              <a:rPr lang="en-US" sz="3600" u="sng" dirty="0" smtClean="0">
                <a:ln>
                  <a:solidFill>
                    <a:sysClr val="windowText" lastClr="000000"/>
                  </a:solidFill>
                </a:ln>
                <a:solidFill>
                  <a:srgbClr val="C00000"/>
                </a:solidFill>
                <a:latin typeface="Impact" pitchFamily="34" charset="0"/>
              </a:rPr>
              <a:t>Expediency</a:t>
            </a:r>
            <a:r>
              <a:rPr lang="en-US" sz="3600" dirty="0" smtClean="0">
                <a:ln>
                  <a:solidFill>
                    <a:sysClr val="windowText" lastClr="000000"/>
                  </a:solidFill>
                </a:ln>
                <a:solidFill>
                  <a:schemeClr val="tx1">
                    <a:lumMod val="65000"/>
                    <a:lumOff val="35000"/>
                  </a:schemeClr>
                </a:solidFill>
                <a:latin typeface="Impact" pitchFamily="34" charset="0"/>
              </a:rPr>
              <a:t>: ANY HOUR WITHIN THE FIRST DAY OF THE WEEK.</a:t>
            </a:r>
            <a:endParaRPr lang="en-US" sz="3600" u="sng" dirty="0" smtClean="0">
              <a:ln>
                <a:solidFill>
                  <a:sysClr val="windowText" lastClr="000000"/>
                </a:solidFill>
              </a:ln>
              <a:solidFill>
                <a:schemeClr val="tx1">
                  <a:lumMod val="65000"/>
                  <a:lumOff val="35000"/>
                </a:schemeClr>
              </a:solidFill>
              <a:latin typeface="Impact" pitchFamily="34" charset="0"/>
            </a:endParaRP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187575"/>
            <a:ext cx="8305800" cy="1470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8800" b="1" i="0" u="none" strike="noStrike" kern="1200" cap="none" spc="0" normalizeH="0" baseline="0" noProof="0" dirty="0" smtClean="0">
                <a:ln>
                  <a:noFill/>
                </a:ln>
                <a:solidFill>
                  <a:schemeClr val="tx1"/>
                </a:solidFill>
                <a:uLnTx/>
                <a:uFillTx/>
                <a:latin typeface="AngsanaUPC" pitchFamily="18" charset="-34"/>
                <a:ea typeface="+mj-ea"/>
                <a:cs typeface="AngsanaUPC" pitchFamily="18" charset="-34"/>
              </a:rPr>
              <a:t>1 Chronicles 17:1-15</a:t>
            </a:r>
            <a:endParaRPr kumimoji="0" lang="en-US" sz="8800" b="1" i="0" u="none" strike="noStrike" kern="1200" cap="none" spc="0" normalizeH="0" baseline="0" noProof="0" dirty="0">
              <a:ln>
                <a:noFill/>
              </a:ln>
              <a:solidFill>
                <a:schemeClr val="tx1"/>
              </a:solidFill>
              <a:uLnTx/>
              <a:uFillTx/>
              <a:latin typeface="AngsanaUPC" pitchFamily="18" charset="-34"/>
              <a:ea typeface="+mj-ea"/>
              <a:cs typeface="AngsanaUPC" pitchFamily="18" charset="-34"/>
            </a:endParaRP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533400"/>
            <a:ext cx="8610600" cy="1470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7200" b="0" i="0" u="none" strike="noStrike" kern="1200" cap="none" spc="0" normalizeH="0" baseline="0" noProof="0" dirty="0" smtClean="0">
                <a:ln>
                  <a:noFill/>
                </a:ln>
                <a:solidFill>
                  <a:schemeClr val="tx1"/>
                </a:solidFill>
                <a:uLnTx/>
                <a:uFillTx/>
                <a:latin typeface="Impact" pitchFamily="34" charset="0"/>
                <a:ea typeface="+mj-ea"/>
                <a:cs typeface="AngsanaUPC" pitchFamily="18" charset="-34"/>
              </a:rPr>
              <a:t>David Had</a:t>
            </a:r>
            <a:r>
              <a:rPr kumimoji="0" lang="en-US" sz="7200" b="0" i="0" u="none" strike="noStrike" kern="1200" cap="none" spc="0" normalizeH="0" noProof="0" dirty="0" smtClean="0">
                <a:ln>
                  <a:noFill/>
                </a:ln>
                <a:solidFill>
                  <a:schemeClr val="tx1"/>
                </a:solidFill>
                <a:uLnTx/>
                <a:uFillTx/>
                <a:latin typeface="Impact" pitchFamily="34" charset="0"/>
                <a:ea typeface="+mj-ea"/>
                <a:cs typeface="AngsanaUPC" pitchFamily="18" charset="-34"/>
              </a:rPr>
              <a:t> a Thought</a:t>
            </a:r>
            <a:endParaRPr kumimoji="0" lang="en-US" sz="7200" b="0" i="0" u="none" strike="noStrike" kern="1200" cap="none" spc="0" normalizeH="0" baseline="0" noProof="0" dirty="0">
              <a:ln>
                <a:noFill/>
              </a:ln>
              <a:solidFill>
                <a:schemeClr val="tx1"/>
              </a:solidFill>
              <a:uLnTx/>
              <a:uFillTx/>
              <a:latin typeface="Impact" pitchFamily="34" charset="0"/>
              <a:ea typeface="+mj-ea"/>
              <a:cs typeface="AngsanaUPC" pitchFamily="18" charset="-34"/>
            </a:endParaRPr>
          </a:p>
        </p:txBody>
      </p:sp>
      <p:sp>
        <p:nvSpPr>
          <p:cNvPr id="3" name="TextBox 2"/>
          <p:cNvSpPr txBox="1"/>
          <p:nvPr/>
        </p:nvSpPr>
        <p:spPr>
          <a:xfrm>
            <a:off x="609600" y="2514600"/>
            <a:ext cx="7924800" cy="1938992"/>
          </a:xfrm>
          <a:prstGeom prst="rect">
            <a:avLst/>
          </a:prstGeom>
          <a:noFill/>
        </p:spPr>
        <p:txBody>
          <a:bodyPr wrap="square" rtlCol="0">
            <a:spAutoFit/>
          </a:bodyPr>
          <a:lstStyle/>
          <a:p>
            <a:pPr algn="ctr"/>
            <a:r>
              <a:rPr lang="en-US" sz="4000" dirty="0" smtClean="0">
                <a:ln>
                  <a:solidFill>
                    <a:schemeClr val="tx1"/>
                  </a:solidFill>
                </a:ln>
                <a:solidFill>
                  <a:schemeClr val="bg1">
                    <a:lumMod val="50000"/>
                  </a:schemeClr>
                </a:solidFill>
                <a:latin typeface="Impact" pitchFamily="34" charset="0"/>
              </a:rPr>
              <a:t>"Behold, I am dwelling in a house of cedar, but the ark of the covenant of the LORD is under curtains." </a:t>
            </a: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533400"/>
            <a:ext cx="8610600" cy="1470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7200" b="0" i="0" u="none" strike="noStrike" kern="1200" cap="none" spc="0" normalizeH="0" baseline="0" noProof="0" dirty="0" smtClean="0">
                <a:ln>
                  <a:noFill/>
                </a:ln>
                <a:solidFill>
                  <a:schemeClr val="tx1"/>
                </a:solidFill>
                <a:uLnTx/>
                <a:uFillTx/>
                <a:latin typeface="Impact" pitchFamily="34" charset="0"/>
                <a:ea typeface="+mj-ea"/>
                <a:cs typeface="AngsanaUPC" pitchFamily="18" charset="-34"/>
              </a:rPr>
              <a:t>Nathan’s Answer</a:t>
            </a:r>
            <a:endParaRPr kumimoji="0" lang="en-US" sz="7200" b="0" i="0" u="none" strike="noStrike" kern="1200" cap="none" spc="0" normalizeH="0" baseline="0" noProof="0" dirty="0">
              <a:ln>
                <a:noFill/>
              </a:ln>
              <a:solidFill>
                <a:schemeClr val="tx1"/>
              </a:solidFill>
              <a:uLnTx/>
              <a:uFillTx/>
              <a:latin typeface="Impact" pitchFamily="34" charset="0"/>
              <a:ea typeface="+mj-ea"/>
              <a:cs typeface="AngsanaUPC" pitchFamily="18" charset="-34"/>
            </a:endParaRPr>
          </a:p>
        </p:txBody>
      </p:sp>
      <p:sp>
        <p:nvSpPr>
          <p:cNvPr id="3" name="TextBox 2"/>
          <p:cNvSpPr txBox="1"/>
          <p:nvPr/>
        </p:nvSpPr>
        <p:spPr>
          <a:xfrm>
            <a:off x="609600" y="2514600"/>
            <a:ext cx="7924800" cy="1323439"/>
          </a:xfrm>
          <a:prstGeom prst="rect">
            <a:avLst/>
          </a:prstGeom>
          <a:noFill/>
        </p:spPr>
        <p:txBody>
          <a:bodyPr wrap="square" rtlCol="0">
            <a:spAutoFit/>
          </a:bodyPr>
          <a:lstStyle/>
          <a:p>
            <a:pPr algn="ctr"/>
            <a:r>
              <a:rPr lang="en-US" sz="4000" dirty="0" smtClean="0">
                <a:ln>
                  <a:solidFill>
                    <a:schemeClr val="tx1"/>
                  </a:solidFill>
                </a:ln>
                <a:solidFill>
                  <a:schemeClr val="bg1">
                    <a:lumMod val="50000"/>
                  </a:schemeClr>
                </a:solidFill>
                <a:latin typeface="Impact" pitchFamily="34" charset="0"/>
              </a:rPr>
              <a:t>“Do all that is in your heart, for God is with you.”</a:t>
            </a: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0"/>
            <a:ext cx="8610600" cy="1470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7200" b="0" i="0" u="none" strike="noStrike" kern="1200" cap="none" spc="0" normalizeH="0" baseline="0" noProof="0" dirty="0" smtClean="0">
                <a:ln>
                  <a:noFill/>
                </a:ln>
                <a:solidFill>
                  <a:schemeClr val="tx1"/>
                </a:solidFill>
                <a:uLnTx/>
                <a:uFillTx/>
                <a:latin typeface="Impact" pitchFamily="34" charset="0"/>
                <a:ea typeface="+mj-ea"/>
                <a:cs typeface="AngsanaUPC" pitchFamily="18" charset="-34"/>
              </a:rPr>
              <a:t>God’s Answer</a:t>
            </a:r>
            <a:endParaRPr kumimoji="0" lang="en-US" sz="7200" b="0" i="0" u="none" strike="noStrike" kern="1200" cap="none" spc="0" normalizeH="0" baseline="0" noProof="0" dirty="0">
              <a:ln>
                <a:noFill/>
              </a:ln>
              <a:solidFill>
                <a:schemeClr val="tx1"/>
              </a:solidFill>
              <a:uLnTx/>
              <a:uFillTx/>
              <a:latin typeface="Impact" pitchFamily="34" charset="0"/>
              <a:ea typeface="+mj-ea"/>
              <a:cs typeface="AngsanaUPC" pitchFamily="18" charset="-34"/>
            </a:endParaRPr>
          </a:p>
        </p:txBody>
      </p:sp>
      <p:sp>
        <p:nvSpPr>
          <p:cNvPr id="3" name="TextBox 2"/>
          <p:cNvSpPr txBox="1"/>
          <p:nvPr/>
        </p:nvSpPr>
        <p:spPr>
          <a:xfrm>
            <a:off x="609600" y="990600"/>
            <a:ext cx="7924800" cy="5940088"/>
          </a:xfrm>
          <a:prstGeom prst="rect">
            <a:avLst/>
          </a:prstGeom>
          <a:noFill/>
        </p:spPr>
        <p:txBody>
          <a:bodyPr wrap="square" rtlCol="0">
            <a:spAutoFit/>
          </a:bodyPr>
          <a:lstStyle/>
          <a:p>
            <a:pPr algn="just"/>
            <a:r>
              <a:rPr lang="en-US" sz="3800" b="1" dirty="0" smtClean="0">
                <a:latin typeface="AngsanaUPC" pitchFamily="18" charset="-34"/>
                <a:cs typeface="AngsanaUPC" pitchFamily="18" charset="-34"/>
              </a:rPr>
              <a:t>1 Chronicles 17:4-6  "Go and tell David My servant, 'Thus says the LORD, "You shall not build a house for Me to dwell in;  (5)  for I have not dwelt in a house since the day that I brought up Israel to this day, but I have gone from tent to tent and from one dwelling place to another.  (6)  "In all places where I have walked with all Israel, </a:t>
            </a:r>
            <a:r>
              <a:rPr lang="en-US" sz="3800" b="1" dirty="0" smtClean="0">
                <a:solidFill>
                  <a:srgbClr val="FF0000"/>
                </a:solidFill>
                <a:latin typeface="AngsanaUPC" pitchFamily="18" charset="-34"/>
                <a:cs typeface="AngsanaUPC" pitchFamily="18" charset="-34"/>
              </a:rPr>
              <a:t>have I spoken a word </a:t>
            </a:r>
            <a:r>
              <a:rPr lang="en-US" sz="3800" b="1" dirty="0" smtClean="0">
                <a:latin typeface="AngsanaUPC" pitchFamily="18" charset="-34"/>
                <a:cs typeface="AngsanaUPC" pitchFamily="18" charset="-34"/>
              </a:rPr>
              <a:t>with any of the judges of Israel, whom I commanded to shepherd My people, saying, 'Why have you not built for Me a house of cedar?‘”</a:t>
            </a:r>
          </a:p>
        </p:txBody>
      </p:sp>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0"/>
            <a:ext cx="8610600" cy="1470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7200" b="0" i="0" u="none" strike="noStrike" kern="1200" cap="none" spc="0" normalizeH="0" baseline="0" noProof="0" dirty="0" smtClean="0">
                <a:ln>
                  <a:noFill/>
                </a:ln>
                <a:solidFill>
                  <a:schemeClr val="tx1"/>
                </a:solidFill>
                <a:uLnTx/>
                <a:uFillTx/>
                <a:latin typeface="Impact" pitchFamily="34" charset="0"/>
                <a:ea typeface="+mj-ea"/>
                <a:cs typeface="AngsanaUPC" pitchFamily="18" charset="-34"/>
              </a:rPr>
              <a:t>God’s Answer</a:t>
            </a:r>
            <a:endParaRPr kumimoji="0" lang="en-US" sz="7200" b="0" i="0" u="none" strike="noStrike" kern="1200" cap="none" spc="0" normalizeH="0" baseline="0" noProof="0" dirty="0">
              <a:ln>
                <a:noFill/>
              </a:ln>
              <a:solidFill>
                <a:schemeClr val="tx1"/>
              </a:solidFill>
              <a:uLnTx/>
              <a:uFillTx/>
              <a:latin typeface="Impact" pitchFamily="34" charset="0"/>
              <a:ea typeface="+mj-ea"/>
              <a:cs typeface="AngsanaUPC" pitchFamily="18" charset="-34"/>
            </a:endParaRPr>
          </a:p>
        </p:txBody>
      </p:sp>
      <p:sp>
        <p:nvSpPr>
          <p:cNvPr id="3" name="TextBox 2"/>
          <p:cNvSpPr txBox="1"/>
          <p:nvPr/>
        </p:nvSpPr>
        <p:spPr>
          <a:xfrm>
            <a:off x="609600" y="1624548"/>
            <a:ext cx="7924800" cy="3785652"/>
          </a:xfrm>
          <a:prstGeom prst="rect">
            <a:avLst/>
          </a:prstGeom>
          <a:noFill/>
        </p:spPr>
        <p:txBody>
          <a:bodyPr wrap="square" rtlCol="0">
            <a:spAutoFit/>
          </a:bodyPr>
          <a:lstStyle/>
          <a:p>
            <a:pPr algn="just"/>
            <a:r>
              <a:rPr lang="en-US" sz="4000" dirty="0" smtClean="0">
                <a:latin typeface="AngsanaUPC" pitchFamily="18" charset="-34"/>
                <a:cs typeface="AngsanaUPC" pitchFamily="18" charset="-34"/>
              </a:rPr>
              <a:t>1 Chronicles 17:11-12  </a:t>
            </a:r>
            <a:r>
              <a:rPr lang="en-US" sz="4000" b="1" dirty="0" smtClean="0">
                <a:latin typeface="AngsanaUPC" pitchFamily="18" charset="-34"/>
                <a:cs typeface="AngsanaUPC" pitchFamily="18" charset="-34"/>
              </a:rPr>
              <a:t>“When your days are fulfilled that you must go to be with your fathers, that I will set up one of your descendants after you, who will be of your sons; and I will establish his kingdom.  (12)  "He shall build for Me a house, and I will establish his throne forever.”</a:t>
            </a:r>
          </a:p>
        </p:txBody>
      </p:sp>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establishing biblical authority"/>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1174</TotalTime>
  <Words>558</Words>
  <Application>Microsoft Office PowerPoint</Application>
  <PresentationFormat>On-screen Show (4:3)</PresentationFormat>
  <Paragraphs>26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How to Establish Biblical Authority</vt:lpstr>
      <vt:lpstr>How to Establish Biblical Authority</vt:lpstr>
      <vt:lpstr>Slide 5</vt:lpstr>
      <vt:lpstr>How to Establish Biblical Authority</vt:lpstr>
      <vt:lpstr>Slide 7</vt:lpstr>
      <vt:lpstr>Slide 8</vt:lpstr>
      <vt:lpstr>Slide 9</vt:lpstr>
      <vt:lpstr>Slide 10</vt:lpstr>
      <vt:lpstr>Slide 11</vt:lpstr>
      <vt:lpstr>Slide 12</vt:lpstr>
      <vt:lpstr>Slide 13</vt:lpstr>
    </vt:vector>
  </TitlesOfParts>
  <Company>Southwest Generation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Establish Biblical Authority</dc:title>
  <dc:creator>Administrator</dc:creator>
  <cp:lastModifiedBy>Administrator</cp:lastModifiedBy>
  <cp:revision>40</cp:revision>
  <dcterms:created xsi:type="dcterms:W3CDTF">2016-02-18T19:19:13Z</dcterms:created>
  <dcterms:modified xsi:type="dcterms:W3CDTF">2018-10-21T22:10:29Z</dcterms:modified>
</cp:coreProperties>
</file>